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F35A76-7B64-48A6-BF63-4B674D4826D2}" type="datetimeFigureOut">
              <a:rPr lang="en-US" smtClean="0"/>
              <a:t>2/27/2014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AD010D-697A-4450-8DCB-468FD5508286}" type="slidenum">
              <a:rPr lang="en-US" smtClean="0"/>
              <a:t>‹#›</a:t>
            </a:fld>
            <a:endParaRPr lang="en-US"/>
          </a:p>
        </p:txBody>
      </p:sp>
    </p:spTree>
    <p:extLst>
      <p:ext uri="{BB962C8B-B14F-4D97-AF65-F5344CB8AC3E}">
        <p14:creationId xmlns:p14="http://schemas.microsoft.com/office/powerpoint/2010/main" val="4027620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FB007E-79D5-4288-820C-172E085E065B}" type="datetimeFigureOut">
              <a:rPr lang="en-US" smtClean="0"/>
              <a:pPr/>
              <a:t>2/27/2014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59A30-46F3-4664-830C-974CC2D80D42}" type="slidenum">
              <a:rPr lang="en-US" smtClean="0"/>
              <a:pPr/>
              <a:t>‹#›</a:t>
            </a:fld>
            <a:endParaRPr lang="en-US" dirty="0"/>
          </a:p>
        </p:txBody>
      </p:sp>
    </p:spTree>
    <p:extLst>
      <p:ext uri="{BB962C8B-B14F-4D97-AF65-F5344CB8AC3E}">
        <p14:creationId xmlns:p14="http://schemas.microsoft.com/office/powerpoint/2010/main" val="271812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659A30-46F3-4664-830C-974CC2D80D42}" type="slidenum">
              <a:rPr lang="en-US" smtClean="0"/>
              <a:pPr/>
              <a:t>2</a:t>
            </a:fld>
            <a:endParaRPr lang="en-US" dirty="0"/>
          </a:p>
        </p:txBody>
      </p:sp>
    </p:spTree>
    <p:extLst>
      <p:ext uri="{BB962C8B-B14F-4D97-AF65-F5344CB8AC3E}">
        <p14:creationId xmlns:p14="http://schemas.microsoft.com/office/powerpoint/2010/main" val="35680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B685D-A04E-47D3-8DE2-80AD0F65732D}"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910588-4E52-48CB-9EB6-53E0F81F832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B685D-A04E-47D3-8DE2-80AD0F65732D}"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910588-4E52-48CB-9EB6-53E0F81F832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B685D-A04E-47D3-8DE2-80AD0F65732D}"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910588-4E52-48CB-9EB6-53E0F81F832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B685D-A04E-47D3-8DE2-80AD0F65732D}"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910588-4E52-48CB-9EB6-53E0F81F832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B685D-A04E-47D3-8DE2-80AD0F65732D}"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910588-4E52-48CB-9EB6-53E0F81F832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B685D-A04E-47D3-8DE2-80AD0F65732D}" type="datetimeFigureOut">
              <a:rPr lang="en-US" smtClean="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910588-4E52-48CB-9EB6-53E0F81F832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B685D-A04E-47D3-8DE2-80AD0F65732D}" type="datetimeFigureOut">
              <a:rPr lang="en-US" smtClean="0"/>
              <a:pPr/>
              <a:t>2/27/2014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910588-4E52-48CB-9EB6-53E0F81F832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B685D-A04E-47D3-8DE2-80AD0F65732D}" type="datetimeFigureOut">
              <a:rPr lang="en-US" smtClean="0"/>
              <a:pPr/>
              <a:t>2/27/2014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910588-4E52-48CB-9EB6-53E0F81F832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B685D-A04E-47D3-8DE2-80AD0F65732D}" type="datetimeFigureOut">
              <a:rPr lang="en-US" smtClean="0"/>
              <a:pPr/>
              <a:t>2/27/2014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910588-4E52-48CB-9EB6-53E0F81F83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B685D-A04E-47D3-8DE2-80AD0F65732D}" type="datetimeFigureOut">
              <a:rPr lang="en-US" smtClean="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910588-4E52-48CB-9EB6-53E0F81F832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B685D-A04E-47D3-8DE2-80AD0F65732D}" type="datetimeFigureOut">
              <a:rPr lang="en-US" smtClean="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910588-4E52-48CB-9EB6-53E0F81F832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B685D-A04E-47D3-8DE2-80AD0F65732D}" type="datetimeFigureOut">
              <a:rPr lang="en-US" smtClean="0"/>
              <a:pPr/>
              <a:t>2/27/2014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10588-4E52-48CB-9EB6-53E0F81F832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Earth’s Atmosphere </a:t>
            </a:r>
            <a:endParaRPr lang="en-US" dirty="0"/>
          </a:p>
        </p:txBody>
      </p:sp>
      <p:pic>
        <p:nvPicPr>
          <p:cNvPr id="6" name="Picture 5" descr="earthlim.jpg"/>
          <p:cNvPicPr>
            <a:picLocks noChangeAspect="1"/>
          </p:cNvPicPr>
          <p:nvPr/>
        </p:nvPicPr>
        <p:blipFill>
          <a:blip r:embed="rId2"/>
          <a:stretch>
            <a:fillRect/>
          </a:stretch>
        </p:blipFill>
        <p:spPr>
          <a:xfrm>
            <a:off x="0" y="1371600"/>
            <a:ext cx="9144000" cy="5486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Troposphere</a:t>
            </a:r>
            <a:endParaRPr lang="en-US" dirty="0"/>
          </a:p>
        </p:txBody>
      </p:sp>
      <p:sp>
        <p:nvSpPr>
          <p:cNvPr id="3" name="Content Placeholder 2"/>
          <p:cNvSpPr>
            <a:spLocks noGrp="1"/>
          </p:cNvSpPr>
          <p:nvPr>
            <p:ph sz="half" idx="1"/>
          </p:nvPr>
        </p:nvSpPr>
        <p:spPr>
          <a:xfrm>
            <a:off x="381000" y="1828800"/>
            <a:ext cx="4038600" cy="3048000"/>
          </a:xfrm>
          <a:ln>
            <a:solidFill>
              <a:schemeClr val="tx1"/>
            </a:solidFill>
          </a:ln>
        </p:spPr>
        <p:txBody>
          <a:bodyPr>
            <a:normAutofit lnSpcReduction="10000"/>
          </a:bodyPr>
          <a:lstStyle/>
          <a:p>
            <a:endParaRPr lang="en-US" sz="4000" dirty="0" smtClean="0"/>
          </a:p>
          <a:p>
            <a:r>
              <a:rPr lang="en-US" sz="4000" dirty="0" smtClean="0"/>
              <a:t>The temperature decreases as the altitude increases</a:t>
            </a:r>
            <a:endParaRPr lang="en-US" sz="4000" dirty="0"/>
          </a:p>
        </p:txBody>
      </p:sp>
      <p:pic>
        <p:nvPicPr>
          <p:cNvPr id="13" name="Content Placeholder 12" descr="mountain.jpg"/>
          <p:cNvPicPr>
            <a:picLocks noGrp="1" noChangeAspect="1"/>
          </p:cNvPicPr>
          <p:nvPr>
            <p:ph sz="half" idx="2"/>
          </p:nvPr>
        </p:nvPicPr>
        <p:blipFill>
          <a:blip r:embed="rId2"/>
          <a:stretch>
            <a:fillRect/>
          </a:stretch>
        </p:blipFill>
        <p:spPr>
          <a:xfrm>
            <a:off x="4648200" y="1295400"/>
            <a:ext cx="4038600" cy="5029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Stratosphere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Layer above the troposphere</a:t>
            </a:r>
          </a:p>
          <a:p>
            <a:r>
              <a:rPr lang="en-US" dirty="0" smtClean="0"/>
              <a:t>Air is thin and contains little moisture</a:t>
            </a:r>
          </a:p>
          <a:p>
            <a:r>
              <a:rPr lang="en-US" dirty="0" smtClean="0"/>
              <a:t>Contains the ozone(molecule made up of three oxygen atoms</a:t>
            </a:r>
          </a:p>
          <a:p>
            <a:r>
              <a:rPr lang="en-US" dirty="0" smtClean="0"/>
              <a:t>Ozone absorbs solar energy in the form of ultraviolet radiation and protects life at the earth’s surface</a:t>
            </a:r>
          </a:p>
        </p:txBody>
      </p:sp>
      <p:pic>
        <p:nvPicPr>
          <p:cNvPr id="5" name="Content Placeholder 4" descr="hole2006_movie_small.gif"/>
          <p:cNvPicPr>
            <a:picLocks noGrp="1" noChangeAspect="1"/>
          </p:cNvPicPr>
          <p:nvPr>
            <p:ph sz="half" idx="2"/>
          </p:nvPr>
        </p:nvPicPr>
        <p:blipFill>
          <a:blip r:embed="rId2"/>
          <a:stretch>
            <a:fillRect/>
          </a:stretch>
        </p:blipFill>
        <p:spPr>
          <a:xfrm>
            <a:off x="4343400" y="1219200"/>
            <a:ext cx="4419600" cy="50292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Stratosphere</a:t>
            </a:r>
            <a:endParaRPr lang="en-US" dirty="0"/>
          </a:p>
        </p:txBody>
      </p:sp>
      <p:sp>
        <p:nvSpPr>
          <p:cNvPr id="4" name="Content Placeholder 3"/>
          <p:cNvSpPr>
            <a:spLocks noGrp="1"/>
          </p:cNvSpPr>
          <p:nvPr>
            <p:ph sz="half" idx="2"/>
          </p:nvPr>
        </p:nvSpPr>
        <p:spPr/>
        <p:txBody>
          <a:bodyPr/>
          <a:lstStyle/>
          <a:p>
            <a:pPr>
              <a:buNone/>
            </a:pPr>
            <a:r>
              <a:rPr lang="en-US" dirty="0" smtClean="0"/>
              <a:t>The lower level of the stratosphere is very cold.</a:t>
            </a:r>
          </a:p>
          <a:p>
            <a:pPr>
              <a:buNone/>
            </a:pPr>
            <a:r>
              <a:rPr lang="en-US" dirty="0" smtClean="0"/>
              <a:t>The temperature rises with increasing altitude</a:t>
            </a:r>
            <a:endParaRPr lang="en-US" dirty="0"/>
          </a:p>
        </p:txBody>
      </p:sp>
      <p:pic>
        <p:nvPicPr>
          <p:cNvPr id="7" name="Content Placeholder 6" descr="vert_temp.gif"/>
          <p:cNvPicPr>
            <a:picLocks noGrp="1" noChangeAspect="1"/>
          </p:cNvPicPr>
          <p:nvPr>
            <p:ph sz="half" idx="1"/>
          </p:nvPr>
        </p:nvPicPr>
        <p:blipFill>
          <a:blip r:embed="rId2"/>
          <a:stretch>
            <a:fillRect/>
          </a:stretch>
        </p:blipFill>
        <p:spPr>
          <a:xfrm>
            <a:off x="0" y="1447800"/>
            <a:ext cx="4648200" cy="5410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419600" y="0"/>
            <a:ext cx="4267200" cy="1417638"/>
          </a:xfrm>
          <a:ln>
            <a:noFill/>
          </a:ln>
        </p:spPr>
        <p:txBody>
          <a:bodyPr>
            <a:normAutofit fontScale="90000"/>
          </a:bodyPr>
          <a:lstStyle/>
          <a:p>
            <a:r>
              <a:rPr lang="en-US" dirty="0" smtClean="0"/>
              <a:t>                  Mesosphere</a:t>
            </a:r>
            <a:endParaRPr lang="en-US" dirty="0"/>
          </a:p>
        </p:txBody>
      </p:sp>
      <p:sp>
        <p:nvSpPr>
          <p:cNvPr id="11" name="Content Placeholder 10"/>
          <p:cNvSpPr>
            <a:spLocks noGrp="1"/>
          </p:cNvSpPr>
          <p:nvPr>
            <p:ph idx="1"/>
          </p:nvPr>
        </p:nvSpPr>
        <p:spPr>
          <a:xfrm>
            <a:off x="457200" y="1524000"/>
            <a:ext cx="8229600" cy="4525963"/>
          </a:xfrm>
        </p:spPr>
        <p:txBody>
          <a:bodyPr>
            <a:normAutofit/>
          </a:bodyPr>
          <a:lstStyle/>
          <a:p>
            <a:pPr lvl="8"/>
            <a:endParaRPr lang="en-US" sz="4000" dirty="0" smtClean="0"/>
          </a:p>
          <a:p>
            <a:pPr lvl="8"/>
            <a:r>
              <a:rPr lang="en-US" sz="4000" dirty="0" smtClean="0"/>
              <a:t>Coldest layer of the atmosphere</a:t>
            </a:r>
          </a:p>
          <a:p>
            <a:pPr lvl="8"/>
            <a:r>
              <a:rPr lang="en-US" sz="4000" dirty="0" smtClean="0"/>
              <a:t>Temperature drops with increasing altitude</a:t>
            </a:r>
          </a:p>
        </p:txBody>
      </p:sp>
      <p:pic>
        <p:nvPicPr>
          <p:cNvPr id="13" name="Picture 12" descr="mesosphere_temperature_graph_sm.gif"/>
          <p:cNvPicPr>
            <a:picLocks noChangeAspect="1"/>
          </p:cNvPicPr>
          <p:nvPr/>
        </p:nvPicPr>
        <p:blipFill>
          <a:blip r:embed="rId2"/>
          <a:stretch>
            <a:fillRect/>
          </a:stretch>
        </p:blipFill>
        <p:spPr>
          <a:xfrm>
            <a:off x="0" y="0"/>
            <a:ext cx="42672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Thermosphere</a:t>
            </a:r>
            <a:endParaRPr lang="en-US" dirty="0"/>
          </a:p>
        </p:txBody>
      </p:sp>
      <p:sp>
        <p:nvSpPr>
          <p:cNvPr id="3" name="Content Placeholder 2"/>
          <p:cNvSpPr>
            <a:spLocks noGrp="1"/>
          </p:cNvSpPr>
          <p:nvPr>
            <p:ph sz="half" idx="1"/>
          </p:nvPr>
        </p:nvSpPr>
        <p:spPr/>
        <p:txBody>
          <a:bodyPr/>
          <a:lstStyle/>
          <a:p>
            <a:r>
              <a:rPr lang="en-US" dirty="0" smtClean="0"/>
              <a:t>The uppermost layer of the atmosphere</a:t>
            </a:r>
          </a:p>
          <a:p>
            <a:pPr>
              <a:buNone/>
            </a:pPr>
            <a:r>
              <a:rPr lang="en-US" dirty="0" smtClean="0"/>
              <a:t>Temperature increases with altitude because many of the gases are absorbing solar radiation.  </a:t>
            </a:r>
            <a:r>
              <a:rPr lang="en-US" dirty="0"/>
              <a:t>T</a:t>
            </a:r>
            <a:r>
              <a:rPr lang="en-US" dirty="0" smtClean="0"/>
              <a:t>emperatures can reach 1,700 degrees Celsius</a:t>
            </a:r>
          </a:p>
        </p:txBody>
      </p:sp>
      <p:pic>
        <p:nvPicPr>
          <p:cNvPr id="9" name="Content Placeholder 8" descr="thermosphere_temperature_graphs_big.gif"/>
          <p:cNvPicPr>
            <a:picLocks noGrp="1" noChangeAspect="1"/>
          </p:cNvPicPr>
          <p:nvPr>
            <p:ph sz="half" idx="2"/>
          </p:nvPr>
        </p:nvPicPr>
        <p:blipFill>
          <a:blip r:embed="rId2"/>
          <a:stretch>
            <a:fillRect/>
          </a:stretch>
        </p:blipFill>
        <p:spPr>
          <a:xfrm>
            <a:off x="4495800" y="1219200"/>
            <a:ext cx="4495800" cy="5410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not feel hot in the thermosphere!!!!  Why?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Although the measured temperature is very hot, the thermosphere would actually feel very cold to us because the total energy of only a few air molecules residing there would not be enough to transfer any appreciable heat to our skin</a:t>
            </a:r>
            <a:r>
              <a:rPr lang="en-US" dirty="0" smtClean="0"/>
              <a:t>.</a:t>
            </a:r>
          </a:p>
          <a:p>
            <a:r>
              <a:rPr lang="en-US" dirty="0" smtClean="0"/>
              <a:t>Wow!!!!!!</a:t>
            </a:r>
            <a:endParaRPr lang="en-US" dirty="0"/>
          </a:p>
        </p:txBody>
      </p:sp>
      <p:pic>
        <p:nvPicPr>
          <p:cNvPr id="7" name="Content Placeholder 6" descr="tropo100_big.gif"/>
          <p:cNvPicPr>
            <a:picLocks noGrp="1" noChangeAspect="1"/>
          </p:cNvPicPr>
          <p:nvPr>
            <p:ph sz="half" idx="2"/>
          </p:nvPr>
        </p:nvPicPr>
        <p:blipFill>
          <a:blip r:embed="rId2"/>
          <a:stretch>
            <a:fillRect/>
          </a:stretch>
        </p:blipFill>
        <p:spPr>
          <a:xfrm>
            <a:off x="4648200" y="1475582"/>
            <a:ext cx="3810000" cy="515381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Thermosphere</a:t>
            </a:r>
            <a:endParaRPr lang="en-US" dirty="0"/>
          </a:p>
        </p:txBody>
      </p:sp>
      <p:sp>
        <p:nvSpPr>
          <p:cNvPr id="3" name="Content Placeholder 2"/>
          <p:cNvSpPr>
            <a:spLocks noGrp="1"/>
          </p:cNvSpPr>
          <p:nvPr>
            <p:ph sz="half" idx="1"/>
          </p:nvPr>
        </p:nvSpPr>
        <p:spPr/>
        <p:txBody>
          <a:bodyPr>
            <a:normAutofit fontScale="92500" lnSpcReduction="10000"/>
          </a:bodyPr>
          <a:lstStyle/>
          <a:p>
            <a:r>
              <a:rPr lang="en-US" sz="3600" b="1" dirty="0"/>
              <a:t>This is an image of the space shuttle as it is orbiting around the Earth. The space shuttle orbits in the thermosphere of the Earth. </a:t>
            </a:r>
            <a:br>
              <a:rPr lang="en-US" sz="3600" b="1" dirty="0"/>
            </a:br>
            <a:endParaRPr lang="en-US" sz="3600" b="1" dirty="0"/>
          </a:p>
        </p:txBody>
      </p:sp>
      <p:pic>
        <p:nvPicPr>
          <p:cNvPr id="5" name="Content Placeholder 4" descr="thermo_sm.jpg"/>
          <p:cNvPicPr>
            <a:picLocks noGrp="1" noChangeAspect="1"/>
          </p:cNvPicPr>
          <p:nvPr>
            <p:ph sz="half" idx="2"/>
          </p:nvPr>
        </p:nvPicPr>
        <p:blipFill>
          <a:blip r:embed="rId2"/>
          <a:stretch>
            <a:fillRect/>
          </a:stretch>
        </p:blipFill>
        <p:spPr>
          <a:xfrm>
            <a:off x="4495800" y="1524000"/>
            <a:ext cx="4311650" cy="5105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Thermosphere</a:t>
            </a:r>
            <a:endParaRPr lang="en-US" dirty="0"/>
          </a:p>
        </p:txBody>
      </p:sp>
      <p:sp>
        <p:nvSpPr>
          <p:cNvPr id="3" name="Content Placeholder 2"/>
          <p:cNvSpPr>
            <a:spLocks noGrp="1"/>
          </p:cNvSpPr>
          <p:nvPr>
            <p:ph sz="half" idx="1"/>
          </p:nvPr>
        </p:nvSpPr>
        <p:spPr/>
        <p:txBody>
          <a:bodyPr/>
          <a:lstStyle/>
          <a:p>
            <a:r>
              <a:rPr lang="en-US" dirty="0" smtClean="0"/>
              <a:t>The Thermosphere is so big that it is divided into two additional parts:   the Ionosphere and the Exosphere. </a:t>
            </a:r>
            <a:endParaRPr lang="en-US" dirty="0"/>
          </a:p>
        </p:txBody>
      </p:sp>
      <p:pic>
        <p:nvPicPr>
          <p:cNvPr id="5" name="Content Placeholder 4" descr="mesosphere_diagram_sm.jpg"/>
          <p:cNvPicPr>
            <a:picLocks noGrp="1" noChangeAspect="1"/>
          </p:cNvPicPr>
          <p:nvPr>
            <p:ph sz="half" idx="2"/>
          </p:nvPr>
        </p:nvPicPr>
        <p:blipFill>
          <a:blip r:embed="rId2"/>
          <a:stretch>
            <a:fillRect/>
          </a:stretch>
        </p:blipFill>
        <p:spPr>
          <a:xfrm>
            <a:off x="4495800" y="1219200"/>
            <a:ext cx="4495800" cy="56388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Ionosphere</a:t>
            </a:r>
            <a:endParaRPr lang="en-US" dirty="0"/>
          </a:p>
        </p:txBody>
      </p:sp>
      <p:sp>
        <p:nvSpPr>
          <p:cNvPr id="3" name="Content Placeholder 2"/>
          <p:cNvSpPr>
            <a:spLocks noGrp="1"/>
          </p:cNvSpPr>
          <p:nvPr>
            <p:ph sz="half" idx="1"/>
          </p:nvPr>
        </p:nvSpPr>
        <p:spPr/>
        <p:txBody>
          <a:bodyPr/>
          <a:lstStyle/>
          <a:p>
            <a:r>
              <a:rPr lang="en-US" dirty="0" smtClean="0"/>
              <a:t>The ionosphere is located in the upper mesosphere and lower  thermosphere</a:t>
            </a:r>
          </a:p>
          <a:p>
            <a:r>
              <a:rPr lang="en-US" dirty="0" smtClean="0"/>
              <a:t>The absorption of ultraviolet rays causes gas particles to become electrically charged particles called ions</a:t>
            </a:r>
            <a:endParaRPr lang="en-US" dirty="0"/>
          </a:p>
        </p:txBody>
      </p:sp>
      <p:pic>
        <p:nvPicPr>
          <p:cNvPr id="5" name="Content Placeholder 4" descr="formation_ionosphere_big.jpg"/>
          <p:cNvPicPr>
            <a:picLocks noGrp="1" noChangeAspect="1"/>
          </p:cNvPicPr>
          <p:nvPr>
            <p:ph sz="half" idx="2"/>
          </p:nvPr>
        </p:nvPicPr>
        <p:blipFill>
          <a:blip r:embed="rId2"/>
          <a:stretch>
            <a:fillRect/>
          </a:stretch>
        </p:blipFill>
        <p:spPr>
          <a:xfrm>
            <a:off x="5182418" y="1600200"/>
            <a:ext cx="2970163"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ln>
            <a:solidFill>
              <a:schemeClr val="tx1"/>
            </a:solidFill>
          </a:ln>
        </p:spPr>
        <p:txBody>
          <a:bodyPr/>
          <a:lstStyle/>
          <a:p>
            <a:r>
              <a:rPr lang="en-US" dirty="0" smtClean="0"/>
              <a:t>Ionosphere</a:t>
            </a:r>
            <a:endParaRPr lang="en-US" dirty="0"/>
          </a:p>
        </p:txBody>
      </p:sp>
      <p:sp>
        <p:nvSpPr>
          <p:cNvPr id="8" name="Content Placeholder 7"/>
          <p:cNvSpPr>
            <a:spLocks noGrp="1"/>
          </p:cNvSpPr>
          <p:nvPr>
            <p:ph idx="1"/>
          </p:nvPr>
        </p:nvSpPr>
        <p:spPr/>
        <p:txBody>
          <a:bodyPr/>
          <a:lstStyle/>
          <a:p>
            <a:r>
              <a:rPr lang="en-US" dirty="0" smtClean="0"/>
              <a:t>Aurora borealis and the aurora australis occur in  the ionosphere</a:t>
            </a:r>
          </a:p>
          <a:p>
            <a:endParaRPr lang="en-US" dirty="0"/>
          </a:p>
        </p:txBody>
      </p:sp>
      <p:pic>
        <p:nvPicPr>
          <p:cNvPr id="9" name="Picture 8" descr="auroras_s2.gif"/>
          <p:cNvPicPr>
            <a:picLocks noChangeAspect="1"/>
          </p:cNvPicPr>
          <p:nvPr/>
        </p:nvPicPr>
        <p:blipFill>
          <a:blip r:embed="rId2"/>
          <a:stretch>
            <a:fillRect/>
          </a:stretch>
        </p:blipFill>
        <p:spPr>
          <a:xfrm>
            <a:off x="0" y="2667000"/>
            <a:ext cx="8991600" cy="4191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Atmosphere</a:t>
            </a:r>
            <a:endParaRPr lang="en-US" dirty="0"/>
          </a:p>
        </p:txBody>
      </p:sp>
      <p:sp>
        <p:nvSpPr>
          <p:cNvPr id="3" name="Content Placeholder 2"/>
          <p:cNvSpPr>
            <a:spLocks noGrp="1"/>
          </p:cNvSpPr>
          <p:nvPr>
            <p:ph idx="1"/>
          </p:nvPr>
        </p:nvSpPr>
        <p:spPr/>
        <p:txBody>
          <a:bodyPr/>
          <a:lstStyle/>
          <a:p>
            <a:pPr>
              <a:buNone/>
            </a:pPr>
            <a:r>
              <a:rPr lang="en-US" dirty="0" smtClean="0"/>
              <a:t>The atmosphere is a mixture of gases that surrounds the earth</a:t>
            </a:r>
            <a:endParaRPr lang="en-US" dirty="0"/>
          </a:p>
        </p:txBody>
      </p:sp>
      <p:pic>
        <p:nvPicPr>
          <p:cNvPr id="3074" name="Picture 2" descr="http://www.windows2universe.org/earth/images/atmosphere_calvin_square.jpg"/>
          <p:cNvPicPr>
            <a:picLocks noChangeAspect="1" noChangeArrowheads="1"/>
          </p:cNvPicPr>
          <p:nvPr/>
        </p:nvPicPr>
        <p:blipFill>
          <a:blip r:embed="rId3"/>
          <a:srcRect/>
          <a:stretch>
            <a:fillRect/>
          </a:stretch>
        </p:blipFill>
        <p:spPr bwMode="auto">
          <a:xfrm>
            <a:off x="0" y="2743200"/>
            <a:ext cx="9144000" cy="4114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000" dirty="0" smtClean="0"/>
              <a:t>Ionosphere</a:t>
            </a:r>
            <a:endParaRPr lang="en-US" sz="4000" dirty="0"/>
          </a:p>
        </p:txBody>
      </p:sp>
      <p:sp>
        <p:nvSpPr>
          <p:cNvPr id="4" name="Content Placeholder 3"/>
          <p:cNvSpPr>
            <a:spLocks noGrp="1"/>
          </p:cNvSpPr>
          <p:nvPr>
            <p:ph idx="1"/>
          </p:nvPr>
        </p:nvSpPr>
        <p:spPr/>
        <p:txBody>
          <a:bodyPr/>
          <a:lstStyle/>
          <a:p>
            <a:pPr>
              <a:buNone/>
            </a:pPr>
            <a:endParaRPr lang="en-US" sz="4000" dirty="0" smtClean="0"/>
          </a:p>
          <a:p>
            <a:endParaRPr lang="en-US" dirty="0" smtClean="0"/>
          </a:p>
          <a:p>
            <a:endParaRPr lang="en-US" dirty="0"/>
          </a:p>
        </p:txBody>
      </p:sp>
      <p:sp>
        <p:nvSpPr>
          <p:cNvPr id="9" name="Text Placeholder 8"/>
          <p:cNvSpPr>
            <a:spLocks noGrp="1"/>
          </p:cNvSpPr>
          <p:nvPr>
            <p:ph type="body" sz="half" idx="2"/>
          </p:nvPr>
        </p:nvSpPr>
        <p:spPr/>
        <p:txBody>
          <a:bodyPr>
            <a:normAutofit/>
          </a:bodyPr>
          <a:lstStyle/>
          <a:p>
            <a:pPr>
              <a:buFont typeface="Arial" pitchFamily="34" charset="0"/>
              <a:buChar char="•"/>
            </a:pPr>
            <a:r>
              <a:rPr lang="en-US" sz="2800" dirty="0" smtClean="0"/>
              <a:t>Also reflects radio waves such as AM radio waves</a:t>
            </a:r>
          </a:p>
          <a:p>
            <a:pPr>
              <a:buFont typeface="Arial" pitchFamily="34" charset="0"/>
              <a:buChar char="•"/>
            </a:pPr>
            <a:r>
              <a:rPr lang="en-US" sz="2800" dirty="0" smtClean="0"/>
              <a:t>When conditions are great AM radio waves can travel around the world after being reflected off the ionosphere</a:t>
            </a:r>
          </a:p>
          <a:p>
            <a:endParaRPr lang="en-US" sz="2800" dirty="0"/>
          </a:p>
          <a:p>
            <a:endParaRPr lang="en-US" sz="2800" dirty="0"/>
          </a:p>
        </p:txBody>
      </p:sp>
      <p:pic>
        <p:nvPicPr>
          <p:cNvPr id="7" name="Content Placeholder 6" descr="atmos_layers_sm.gif"/>
          <p:cNvPicPr>
            <a:picLocks noGrp="1" noChangeAspect="1"/>
          </p:cNvPicPr>
          <p:nvPr>
            <p:ph sz="quarter" idx="4294967295"/>
          </p:nvPr>
        </p:nvPicPr>
        <p:blipFill>
          <a:blip r:embed="rId2"/>
          <a:stretch>
            <a:fillRect/>
          </a:stretch>
        </p:blipFill>
        <p:spPr>
          <a:xfrm>
            <a:off x="3581400" y="0"/>
            <a:ext cx="55626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Exosphere</a:t>
            </a:r>
            <a:endParaRPr lang="en-US" dirty="0"/>
          </a:p>
        </p:txBody>
      </p:sp>
      <p:sp>
        <p:nvSpPr>
          <p:cNvPr id="6" name="Content Placeholder 5"/>
          <p:cNvSpPr>
            <a:spLocks noGrp="1"/>
          </p:cNvSpPr>
          <p:nvPr>
            <p:ph idx="1"/>
          </p:nvPr>
        </p:nvSpPr>
        <p:spPr/>
        <p:txBody>
          <a:bodyPr/>
          <a:lstStyle/>
          <a:p>
            <a:r>
              <a:rPr lang="en-US" dirty="0" smtClean="0"/>
              <a:t>Very high up, the Earth's atmosphere becomes very thin. The region where atoms and molecules escape into space is referred to as the exosphere. The exosphere is the top of the thermosphere</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Exosphere</a:t>
            </a:r>
            <a:endParaRPr lang="en-US" sz="3600" dirty="0"/>
          </a:p>
        </p:txBody>
      </p:sp>
      <p:pic>
        <p:nvPicPr>
          <p:cNvPr id="5" name="Content Placeholder 4" descr="atm_exo-sm.jpg"/>
          <p:cNvPicPr>
            <a:picLocks noGrp="1" noChangeAspect="1"/>
          </p:cNvPicPr>
          <p:nvPr>
            <p:ph idx="1"/>
          </p:nvPr>
        </p:nvPicPr>
        <p:blipFill>
          <a:blip r:embed="rId2"/>
          <a:stretch>
            <a:fillRect/>
          </a:stretch>
        </p:blipFill>
        <p:spPr>
          <a:xfrm>
            <a:off x="3505200" y="0"/>
            <a:ext cx="5638799" cy="6858000"/>
          </a:xfrm>
        </p:spPr>
      </p:pic>
      <p:sp>
        <p:nvSpPr>
          <p:cNvPr id="4" name="Text Placeholder 3"/>
          <p:cNvSpPr>
            <a:spLocks noGrp="1"/>
          </p:cNvSpPr>
          <p:nvPr>
            <p:ph type="body" sz="half" idx="2"/>
          </p:nvPr>
        </p:nvSpPr>
        <p:spPr/>
        <p:txBody>
          <a:bodyPr>
            <a:normAutofit/>
          </a:bodyPr>
          <a:lstStyle/>
          <a:p>
            <a:pPr>
              <a:buFont typeface="Arial" pitchFamily="34" charset="0"/>
              <a:buChar char="•"/>
            </a:pPr>
            <a:r>
              <a:rPr lang="en-US" sz="1800" b="1" dirty="0"/>
              <a:t>This is a picture which shows the Earth, its atmosphere (the clouds are likely in the troposphere and stratosphere), the limb of the Earth (the dark blue curve/edge which is the mesosphere and thermosphere), and the dark blue to black region of space (where our exosphere extends out to...). </a:t>
            </a:r>
            <a:br>
              <a:rPr lang="en-US" sz="1800" b="1" dirty="0"/>
            </a:br>
            <a:r>
              <a:rPr lang="en-US" sz="1800" b="1" i="1" dirty="0"/>
              <a:t>Image courtesy of </a:t>
            </a:r>
            <a:r>
              <a:rPr lang="en-US" sz="1800" b="1" i="1" dirty="0" smtClean="0"/>
              <a:t>NASA</a:t>
            </a:r>
            <a:endParaRPr lang="en-US" sz="1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of the Atmosphere</a:t>
            </a:r>
            <a:endParaRPr lang="en-US" dirty="0"/>
          </a:p>
        </p:txBody>
      </p:sp>
      <p:sp>
        <p:nvSpPr>
          <p:cNvPr id="3" name="Content Placeholder 2"/>
          <p:cNvSpPr>
            <a:spLocks noGrp="1"/>
          </p:cNvSpPr>
          <p:nvPr>
            <p:ph idx="1"/>
          </p:nvPr>
        </p:nvSpPr>
        <p:spPr/>
        <p:txBody>
          <a:bodyPr/>
          <a:lstStyle/>
          <a:p>
            <a:r>
              <a:rPr lang="en-US" dirty="0"/>
              <a:t>The </a:t>
            </a:r>
            <a:r>
              <a:rPr lang="en-US" b="1" dirty="0"/>
              <a:t>atmosphere</a:t>
            </a:r>
            <a:r>
              <a:rPr lang="en-US" dirty="0"/>
              <a:t> is a mixture of </a:t>
            </a:r>
            <a:r>
              <a:rPr lang="en-US" dirty="0" smtClean="0"/>
              <a:t>…</a:t>
            </a:r>
          </a:p>
          <a:p>
            <a:r>
              <a:rPr lang="en-US" dirty="0" smtClean="0"/>
              <a:t>nitrogen </a:t>
            </a:r>
            <a:r>
              <a:rPr lang="en-US" dirty="0"/>
              <a:t>(78</a:t>
            </a:r>
            <a:r>
              <a:rPr lang="en-US" dirty="0" smtClean="0"/>
              <a:t>%)</a:t>
            </a:r>
          </a:p>
          <a:p>
            <a:r>
              <a:rPr lang="en-US" dirty="0" smtClean="0"/>
              <a:t> </a:t>
            </a:r>
            <a:r>
              <a:rPr lang="en-US" dirty="0"/>
              <a:t>oxygen (21</a:t>
            </a:r>
            <a:r>
              <a:rPr lang="en-US" dirty="0" smtClean="0"/>
              <a:t>%)</a:t>
            </a:r>
          </a:p>
          <a:p>
            <a:r>
              <a:rPr lang="en-US" dirty="0" smtClean="0"/>
              <a:t> and </a:t>
            </a:r>
            <a:r>
              <a:rPr lang="en-US" dirty="0"/>
              <a:t>other gases (1</a:t>
            </a:r>
            <a:r>
              <a:rPr lang="en-US" dirty="0" smtClean="0"/>
              <a:t>%)</a:t>
            </a:r>
          </a:p>
          <a:p>
            <a:pPr lvl="1"/>
            <a:r>
              <a:rPr lang="en-US" dirty="0" smtClean="0"/>
              <a:t>Argon</a:t>
            </a:r>
          </a:p>
          <a:p>
            <a:pPr lvl="1"/>
            <a:r>
              <a:rPr lang="en-US" dirty="0" smtClean="0"/>
              <a:t>Carbon dioxide</a:t>
            </a:r>
          </a:p>
          <a:p>
            <a:pPr lvl="1"/>
            <a:r>
              <a:rPr lang="en-US" dirty="0" smtClean="0"/>
              <a:t>Water vapor</a:t>
            </a:r>
          </a:p>
        </p:txBody>
      </p:sp>
      <p:pic>
        <p:nvPicPr>
          <p:cNvPr id="4" name="Picture 3" descr="220px-Sunset_from_the_ISS.jpg"/>
          <p:cNvPicPr>
            <a:picLocks noChangeAspect="1"/>
          </p:cNvPicPr>
          <p:nvPr/>
        </p:nvPicPr>
        <p:blipFill>
          <a:blip r:embed="rId2"/>
          <a:stretch>
            <a:fillRect/>
          </a:stretch>
        </p:blipFill>
        <p:spPr>
          <a:xfrm>
            <a:off x="4419600" y="2209800"/>
            <a:ext cx="4495800" cy="4419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Just some facts…</a:t>
            </a:r>
            <a:endParaRPr lang="en-US" dirty="0"/>
          </a:p>
        </p:txBody>
      </p:sp>
      <p:sp>
        <p:nvSpPr>
          <p:cNvPr id="3" name="Content Placeholder 2"/>
          <p:cNvSpPr>
            <a:spLocks noGrp="1"/>
          </p:cNvSpPr>
          <p:nvPr>
            <p:ph idx="1"/>
          </p:nvPr>
        </p:nvSpPr>
        <p:spPr/>
        <p:txBody>
          <a:bodyPr/>
          <a:lstStyle/>
          <a:p>
            <a:r>
              <a:rPr lang="en-US" dirty="0" smtClean="0"/>
              <a:t>Nitrogen and oxygen make up 99% of the air we breathe</a:t>
            </a:r>
          </a:p>
          <a:p>
            <a:r>
              <a:rPr lang="en-US" dirty="0" smtClean="0"/>
              <a:t>Oxygen is produced mainly by plants</a:t>
            </a:r>
          </a:p>
          <a:p>
            <a:r>
              <a:rPr lang="en-US" dirty="0" smtClean="0"/>
              <a:t>Nitrogen is released into the atmosphere by volcanic eruptions and when dead plants and animals decay</a:t>
            </a:r>
            <a:endParaRPr lang="en-US" dirty="0"/>
          </a:p>
        </p:txBody>
      </p:sp>
      <p:pic>
        <p:nvPicPr>
          <p:cNvPr id="4" name="Picture 3" descr="eartth.jpg"/>
          <p:cNvPicPr>
            <a:picLocks noChangeAspect="1"/>
          </p:cNvPicPr>
          <p:nvPr/>
        </p:nvPicPr>
        <p:blipFill>
          <a:blip r:embed="rId2"/>
          <a:stretch>
            <a:fillRect/>
          </a:stretch>
        </p:blipFill>
        <p:spPr>
          <a:xfrm>
            <a:off x="5715000" y="4648200"/>
            <a:ext cx="3175000" cy="1981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Air Pressure and Altitude</a:t>
            </a:r>
            <a:endParaRPr lang="en-US" dirty="0"/>
          </a:p>
        </p:txBody>
      </p:sp>
      <p:sp>
        <p:nvSpPr>
          <p:cNvPr id="3" name="Content Placeholder 2"/>
          <p:cNvSpPr>
            <a:spLocks noGrp="1"/>
          </p:cNvSpPr>
          <p:nvPr>
            <p:ph idx="1"/>
          </p:nvPr>
        </p:nvSpPr>
        <p:spPr>
          <a:ln>
            <a:solidFill>
              <a:schemeClr val="tx1"/>
            </a:solidFill>
          </a:ln>
        </p:spPr>
        <p:txBody>
          <a:bodyPr>
            <a:normAutofit/>
          </a:bodyPr>
          <a:lstStyle/>
          <a:p>
            <a:r>
              <a:rPr lang="en-US" sz="4000" b="1" dirty="0" smtClean="0"/>
              <a:t>Air pressure</a:t>
            </a:r>
          </a:p>
          <a:p>
            <a:pPr lvl="1"/>
            <a:r>
              <a:rPr lang="en-US" sz="3200" dirty="0" smtClean="0"/>
              <a:t>the measure of the force with which the air molecules push on a surface.</a:t>
            </a:r>
          </a:p>
          <a:p>
            <a:endParaRPr lang="en-US" dirty="0"/>
          </a:p>
          <a:p>
            <a:r>
              <a:rPr lang="en-US" sz="4400" b="1" dirty="0" smtClean="0"/>
              <a:t>Altitude</a:t>
            </a:r>
          </a:p>
          <a:p>
            <a:pPr lvl="1"/>
            <a:r>
              <a:rPr lang="en-US" sz="3200" dirty="0" smtClean="0"/>
              <a:t>Height of an object above the earth’s surface</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tx1"/>
            </a:solidFill>
          </a:ln>
        </p:spPr>
        <p:txBody>
          <a:bodyPr>
            <a:normAutofit fontScale="90000"/>
          </a:bodyPr>
          <a:lstStyle/>
          <a:p>
            <a:r>
              <a:rPr lang="en-US" i="1" dirty="0" smtClean="0"/>
              <a:t>As you move farther away from the earth surface air pressure decreases</a:t>
            </a:r>
            <a:endParaRPr lang="en-US" i="1" dirty="0"/>
          </a:p>
        </p:txBody>
      </p:sp>
      <p:pic>
        <p:nvPicPr>
          <p:cNvPr id="5" name="Picture 4" descr="160328main_dock425x346.jpg"/>
          <p:cNvPicPr>
            <a:picLocks noChangeAspect="1"/>
          </p:cNvPicPr>
          <p:nvPr/>
        </p:nvPicPr>
        <p:blipFill>
          <a:blip r:embed="rId2"/>
          <a:stretch>
            <a:fillRect/>
          </a:stretch>
        </p:blipFill>
        <p:spPr>
          <a:xfrm>
            <a:off x="1" y="1600200"/>
            <a:ext cx="9144000" cy="52577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629400" cy="1143000"/>
          </a:xfrm>
          <a:ln>
            <a:solidFill>
              <a:schemeClr val="tx1"/>
            </a:solidFill>
          </a:ln>
        </p:spPr>
        <p:txBody>
          <a:bodyPr/>
          <a:lstStyle/>
          <a:p>
            <a:r>
              <a:rPr lang="en-US" dirty="0" smtClean="0"/>
              <a:t>Temperature and Altitude</a:t>
            </a:r>
            <a:endParaRPr lang="en-US" dirty="0"/>
          </a:p>
        </p:txBody>
      </p:sp>
      <p:sp>
        <p:nvSpPr>
          <p:cNvPr id="3" name="Content Placeholder 2"/>
          <p:cNvSpPr>
            <a:spLocks noGrp="1"/>
          </p:cNvSpPr>
          <p:nvPr>
            <p:ph idx="1"/>
          </p:nvPr>
        </p:nvSpPr>
        <p:spPr/>
        <p:txBody>
          <a:bodyPr/>
          <a:lstStyle/>
          <a:p>
            <a:r>
              <a:rPr lang="en-US" dirty="0" smtClean="0"/>
              <a:t>As you pass through the atmosphere, air temperature changes between warmer and colder conditions due to the way </a:t>
            </a:r>
            <a:r>
              <a:rPr lang="en-US" b="1" dirty="0" smtClean="0"/>
              <a:t>solar radiation is absorbed </a:t>
            </a:r>
            <a:r>
              <a:rPr lang="en-US" dirty="0" smtClean="0"/>
              <a:t>in each of the layers of the atmosphere</a:t>
            </a:r>
            <a:endParaRPr lang="en-US" dirty="0"/>
          </a:p>
        </p:txBody>
      </p:sp>
      <p:pic>
        <p:nvPicPr>
          <p:cNvPr id="5" name="Picture 4" descr="earth from space.jpg"/>
          <p:cNvPicPr>
            <a:picLocks noChangeAspect="1"/>
          </p:cNvPicPr>
          <p:nvPr/>
        </p:nvPicPr>
        <p:blipFill>
          <a:blip r:embed="rId2"/>
          <a:stretch>
            <a:fillRect/>
          </a:stretch>
        </p:blipFill>
        <p:spPr>
          <a:xfrm>
            <a:off x="3962400" y="3733800"/>
            <a:ext cx="4470400" cy="28829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fontScale="90000"/>
          </a:bodyPr>
          <a:lstStyle/>
          <a:p>
            <a:r>
              <a:rPr lang="en-US" dirty="0" smtClean="0"/>
              <a:t>Layers of the Atmosphere</a:t>
            </a:r>
            <a:br>
              <a:rPr lang="en-US" dirty="0" smtClean="0"/>
            </a:br>
            <a:endParaRPr lang="en-US" dirty="0"/>
          </a:p>
        </p:txBody>
      </p:sp>
      <p:sp>
        <p:nvSpPr>
          <p:cNvPr id="3" name="Content Placeholder 2"/>
          <p:cNvSpPr>
            <a:spLocks noGrp="1"/>
          </p:cNvSpPr>
          <p:nvPr>
            <p:ph idx="1"/>
          </p:nvPr>
        </p:nvSpPr>
        <p:spPr/>
        <p:txBody>
          <a:bodyPr/>
          <a:lstStyle/>
          <a:p>
            <a:r>
              <a:rPr lang="en-US" dirty="0" smtClean="0"/>
              <a:t>The earth’s atmosphere is divided into four layers based on temperature changes</a:t>
            </a:r>
          </a:p>
          <a:p>
            <a:pPr>
              <a:buNone/>
            </a:pPr>
            <a:r>
              <a:rPr lang="en-US" dirty="0" smtClean="0"/>
              <a:t>Troposphere</a:t>
            </a:r>
          </a:p>
          <a:p>
            <a:pPr>
              <a:buNone/>
            </a:pPr>
            <a:r>
              <a:rPr lang="en-US" dirty="0" smtClean="0"/>
              <a:t>Stratosphere</a:t>
            </a:r>
          </a:p>
          <a:p>
            <a:pPr>
              <a:buNone/>
            </a:pPr>
            <a:r>
              <a:rPr lang="en-US" dirty="0" smtClean="0"/>
              <a:t>Mesosphere</a:t>
            </a:r>
          </a:p>
          <a:p>
            <a:pPr>
              <a:buNone/>
            </a:pPr>
            <a:r>
              <a:rPr lang="en-US" dirty="0" smtClean="0"/>
              <a:t>Thermosphere (contains the ionosphere and the exosphere)</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a:lstStyle/>
          <a:p>
            <a:r>
              <a:rPr lang="en-US" dirty="0" smtClean="0"/>
              <a:t>Troposphere</a:t>
            </a:r>
            <a:endParaRPr lang="en-US" dirty="0"/>
          </a:p>
        </p:txBody>
      </p:sp>
      <p:sp>
        <p:nvSpPr>
          <p:cNvPr id="3" name="Content Placeholder 2"/>
          <p:cNvSpPr>
            <a:spLocks noGrp="1"/>
          </p:cNvSpPr>
          <p:nvPr>
            <p:ph sz="half" idx="1"/>
          </p:nvPr>
        </p:nvSpPr>
        <p:spPr>
          <a:ln>
            <a:solidFill>
              <a:schemeClr val="tx1"/>
            </a:solidFill>
          </a:ln>
        </p:spPr>
        <p:txBody>
          <a:bodyPr/>
          <a:lstStyle/>
          <a:p>
            <a:r>
              <a:rPr lang="en-US" dirty="0" smtClean="0"/>
              <a:t>Lowest layer of the atmosphere</a:t>
            </a:r>
          </a:p>
          <a:p>
            <a:r>
              <a:rPr lang="en-US" dirty="0" smtClean="0"/>
              <a:t>Closest to the earth</a:t>
            </a:r>
          </a:p>
          <a:p>
            <a:r>
              <a:rPr lang="en-US" dirty="0" smtClean="0"/>
              <a:t>Contains 90% of the atmosphere’s total mass</a:t>
            </a:r>
          </a:p>
          <a:p>
            <a:r>
              <a:rPr lang="en-US" dirty="0" smtClean="0"/>
              <a:t>Layer in which we live</a:t>
            </a:r>
            <a:endParaRPr lang="en-US" dirty="0"/>
          </a:p>
        </p:txBody>
      </p:sp>
      <p:sp>
        <p:nvSpPr>
          <p:cNvPr id="4" name="Content Placeholder 3"/>
          <p:cNvSpPr>
            <a:spLocks noGrp="1"/>
          </p:cNvSpPr>
          <p:nvPr>
            <p:ph sz="half" idx="2"/>
          </p:nvPr>
        </p:nvSpPr>
        <p:spPr>
          <a:noFill/>
          <a:ln>
            <a:solidFill>
              <a:schemeClr val="tx1"/>
            </a:solidFill>
          </a:ln>
        </p:spPr>
        <p:txBody>
          <a:bodyPr/>
          <a:lstStyle/>
          <a:p>
            <a:pPr>
              <a:buNone/>
            </a:pPr>
            <a:r>
              <a:rPr lang="en-US" dirty="0" smtClean="0"/>
              <a:t>Found in the troposphere</a:t>
            </a:r>
          </a:p>
          <a:p>
            <a:pPr lvl="1"/>
            <a:endParaRPr lang="en-US" dirty="0" smtClean="0"/>
          </a:p>
          <a:p>
            <a:pPr lvl="1"/>
            <a:r>
              <a:rPr lang="en-US" dirty="0" smtClean="0"/>
              <a:t>Carbon dioxide</a:t>
            </a:r>
          </a:p>
          <a:p>
            <a:pPr lvl="1"/>
            <a:r>
              <a:rPr lang="en-US" dirty="0" smtClean="0"/>
              <a:t>Water vapor</a:t>
            </a:r>
          </a:p>
          <a:p>
            <a:pPr lvl="1"/>
            <a:r>
              <a:rPr lang="en-US" dirty="0" smtClean="0"/>
              <a:t>Clouds</a:t>
            </a:r>
          </a:p>
          <a:p>
            <a:pPr lvl="1"/>
            <a:r>
              <a:rPr lang="en-US" dirty="0" smtClean="0"/>
              <a:t>Air pollution</a:t>
            </a:r>
          </a:p>
          <a:p>
            <a:pPr lvl="1"/>
            <a:r>
              <a:rPr lang="en-US" dirty="0" smtClean="0"/>
              <a:t>Weather </a:t>
            </a:r>
          </a:p>
          <a:p>
            <a:pPr lvl="1"/>
            <a:r>
              <a:rPr lang="en-US" dirty="0" smtClean="0"/>
              <a:t>Life forms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585</Words>
  <Application>Microsoft Office PowerPoint</Application>
  <PresentationFormat>On-screen Show (4:3)</PresentationFormat>
  <Paragraphs>82</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The Earth’s Atmosphere </vt:lpstr>
      <vt:lpstr>Atmosphere</vt:lpstr>
      <vt:lpstr>Composition of the Atmosphere</vt:lpstr>
      <vt:lpstr>Just some facts…</vt:lpstr>
      <vt:lpstr>Air Pressure and Altitude</vt:lpstr>
      <vt:lpstr>As you move farther away from the earth surface air pressure decreases</vt:lpstr>
      <vt:lpstr>Temperature and Altitude</vt:lpstr>
      <vt:lpstr>Layers of the Atmosphere </vt:lpstr>
      <vt:lpstr>Troposphere</vt:lpstr>
      <vt:lpstr>Troposphere</vt:lpstr>
      <vt:lpstr>Stratosphere</vt:lpstr>
      <vt:lpstr>Stratosphere</vt:lpstr>
      <vt:lpstr>                  Mesosphere</vt:lpstr>
      <vt:lpstr>Thermosphere</vt:lpstr>
      <vt:lpstr>Does not feel hot in the thermosphere!!!!  Why?</vt:lpstr>
      <vt:lpstr>Thermosphere</vt:lpstr>
      <vt:lpstr>Thermosphere</vt:lpstr>
      <vt:lpstr>Ionosphere</vt:lpstr>
      <vt:lpstr>Ionosphere</vt:lpstr>
      <vt:lpstr>Ionosphere</vt:lpstr>
      <vt:lpstr>Exosphere</vt:lpstr>
      <vt:lpstr>Exosphere</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the</dc:title>
  <dc:creator>Cynthia Dean</dc:creator>
  <cp:lastModifiedBy>Mike Daugherty</cp:lastModifiedBy>
  <cp:revision>14</cp:revision>
  <cp:lastPrinted>2014-02-22T19:04:48Z</cp:lastPrinted>
  <dcterms:created xsi:type="dcterms:W3CDTF">2010-08-26T13:12:33Z</dcterms:created>
  <dcterms:modified xsi:type="dcterms:W3CDTF">2014-02-27T17:49:53Z</dcterms:modified>
</cp:coreProperties>
</file>